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9.png" ContentType="image/png"/>
  <Override PartName="/ppt/media/image35.png" ContentType="image/png"/>
  <Override PartName="/ppt/media/image32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23.jpeg" ContentType="image/jpeg"/>
  <Override PartName="/ppt/media/image46.png" ContentType="image/png"/>
  <Override PartName="/ppt/media/image13.png" ContentType="image/png"/>
  <Override PartName="/ppt/media/image10.png" ContentType="image/png"/>
  <Override PartName="/ppt/media/image48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2.jpeg" ContentType="image/jpeg"/>
  <Override PartName="/ppt/media/image18.png" ContentType="image/png"/>
  <Override PartName="/ppt/media/image7.png" ContentType="image/png"/>
  <Override PartName="/ppt/media/image4.png" ContentType="image/png"/>
  <Override PartName="/ppt/media/image47.png" ContentType="image/png"/>
  <Override PartName="/ppt/media/image3.jpeg" ContentType="image/jpeg"/>
  <Override PartName="/ppt/media/image2.png" ContentType="image/png"/>
  <Override PartName="/ppt/media/image11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GB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GB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GB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GB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GB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GB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GB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EED215F1-471A-4A5B-9B64-B580CAD1461C}" type="slidenum">
              <a:rPr lang="en-GB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jpe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png"/><Relationship Id="rId20" Type="http://schemas.openxmlformats.org/officeDocument/2006/relationships/image" Target="../media/image31.png"/><Relationship Id="rId2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80000" cy="7560000"/>
          </a:xfrm>
          <a:prstGeom prst="rect">
            <a:avLst/>
          </a:prstGeom>
          <a:ln>
            <a:noFill/>
          </a:ln>
        </p:spPr>
      </p:pic>
      <p:sp>
        <p:nvSpPr>
          <p:cNvPr id="40" name="TextShape 1"/>
          <p:cNvSpPr txBox="1"/>
          <p:nvPr/>
        </p:nvSpPr>
        <p:spPr>
          <a:xfrm>
            <a:off x="6912000" y="6192000"/>
            <a:ext cx="2629800" cy="92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Verdana"/>
              </a:rPr>
              <a:t>1 Month Presentation</a:t>
            </a:r>
            <a:endParaRPr/>
          </a:p>
          <a:p>
            <a:r>
              <a:rPr lang="en-GB">
                <a:latin typeface="Verdana"/>
              </a:rPr>
              <a:t>Nuno Leitao</a:t>
            </a:r>
            <a:endParaRPr/>
          </a:p>
          <a:p>
            <a:r>
              <a:rPr lang="en-GB">
                <a:latin typeface="Verdana"/>
              </a:rPr>
              <a:t>10/01/2019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792000" y="720000"/>
            <a:ext cx="809280" cy="847440"/>
          </a:xfrm>
          <a:prstGeom prst="rect">
            <a:avLst/>
          </a:prstGeom>
          <a:ln>
            <a:noFill/>
          </a:ln>
        </p:spPr>
      </p:pic>
      <p:sp>
        <p:nvSpPr>
          <p:cNvPr id="105" name="TextShape 1"/>
          <p:cNvSpPr txBox="1"/>
          <p:nvPr/>
        </p:nvSpPr>
        <p:spPr>
          <a:xfrm>
            <a:off x="144000" y="2592000"/>
            <a:ext cx="513072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a) Played basketball against Grammy winners</a:t>
            </a:r>
            <a:r>
              <a:rPr lang="en-GB">
                <a:latin typeface="Arial"/>
              </a:rPr>
              <a:t>	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b) Leitão means piglet in Portuguese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c)</a:t>
            </a:r>
            <a:r>
              <a:rPr b="1" i="1" lang="en-GB">
                <a:latin typeface="Arial"/>
              </a:rPr>
              <a:t> I only had 1 piece of bacon in my life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d) I was an extra in a Bollywood Movie</a:t>
            </a:r>
            <a:endParaRPr/>
          </a:p>
          <a:p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5653440" y="2592000"/>
            <a:ext cx="496440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a) 2007, Arcade Fire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b) Portuguese word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c) FALSE. Love Bacon! Best thing about Britain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d) “Welcome Back” (4.2 IMDB)</a:t>
            </a:r>
            <a:endParaRPr/>
          </a:p>
          <a:p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1368000" y="1512000"/>
            <a:ext cx="7827120" cy="5721480"/>
          </a:xfrm>
          <a:prstGeom prst="rect">
            <a:avLst/>
          </a:prstGeom>
          <a:blipFill>
            <a:blip r:embed="rId1"/>
            <a:tile/>
          </a:blipFill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Agenda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1. About me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2. Why I'm here at Honda?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3. What have I been doing at Honda?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4. Honda initial impressions</a:t>
            </a:r>
            <a:endParaRPr/>
          </a:p>
          <a:p>
            <a:r>
              <a:rPr lang="en-GB">
                <a:latin typeface="Arial"/>
              </a:rPr>
              <a:t>	</a:t>
            </a:r>
            <a:r>
              <a:rPr lang="en-GB">
                <a:latin typeface="Arial"/>
              </a:rPr>
              <a:t>+Honda</a:t>
            </a:r>
            <a:endParaRPr/>
          </a:p>
          <a:p>
            <a:r>
              <a:rPr lang="en-GB">
                <a:latin typeface="Arial"/>
              </a:rPr>
              <a:t>	</a:t>
            </a:r>
            <a:r>
              <a:rPr lang="en-GB">
                <a:latin typeface="Arial"/>
              </a:rPr>
              <a:t>-Honda/chances of improvement/what could have been done differently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5. Quiz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rPr lang="en-GB">
                <a:latin typeface="Arial"/>
              </a:rPr>
              <a:t>Uigradients</a:t>
            </a:r>
            <a:endParaRPr/>
          </a:p>
          <a:p>
            <a:r>
              <a:rPr lang="en-GB">
                <a:latin typeface="Arial"/>
              </a:rPr>
              <a:t>fontawesome</a:t>
            </a:r>
            <a:endParaRPr/>
          </a:p>
        </p:txBody>
      </p:sp>
      <p:pic>
        <p:nvPicPr>
          <p:cNvPr id="42" name="" descr=""/>
          <p:cNvPicPr/>
          <p:nvPr/>
        </p:nvPicPr>
        <p:blipFill>
          <a:blip r:embed="rId2"/>
          <a:srcRect l="1457613" t="929687" r="927525" b="1328255"/>
          <a:stretch/>
        </p:blipFill>
        <p:spPr>
          <a:xfrm>
            <a:off x="216000" y="364320"/>
            <a:ext cx="1061280" cy="9316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186120" y="2304000"/>
            <a:ext cx="1037880" cy="100944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4"/>
          <a:stretch/>
        </p:blipFill>
        <p:spPr>
          <a:xfrm>
            <a:off x="2869200" y="741960"/>
            <a:ext cx="5266800" cy="91404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5"/>
          <a:stretch/>
        </p:blipFill>
        <p:spPr>
          <a:xfrm>
            <a:off x="7128000" y="864000"/>
            <a:ext cx="2504880" cy="299988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6"/>
          <a:stretch/>
        </p:blipFill>
        <p:spPr>
          <a:xfrm>
            <a:off x="3678480" y="5506560"/>
            <a:ext cx="942480" cy="68544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7"/>
          <a:stretch/>
        </p:blipFill>
        <p:spPr>
          <a:xfrm>
            <a:off x="3528000" y="4844520"/>
            <a:ext cx="942480" cy="59004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8"/>
          <a:stretch/>
        </p:blipFill>
        <p:spPr>
          <a:xfrm>
            <a:off x="1926720" y="5472000"/>
            <a:ext cx="809280" cy="84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 1"/>
          <p:cNvSpPr/>
          <p:nvPr/>
        </p:nvSpPr>
        <p:spPr>
          <a:xfrm>
            <a:off x="648000" y="2376000"/>
            <a:ext cx="9072000" cy="0"/>
          </a:xfrm>
          <a:prstGeom prst="line">
            <a:avLst/>
          </a:prstGeom>
          <a:ln w="38160">
            <a:solidFill>
              <a:srgbClr val="000000"/>
            </a:solidFill>
            <a:custDash>
              <a:ds d="100000" sp="100000"/>
            </a:custDash>
            <a:round/>
          </a:ln>
        </p:spPr>
      </p:sp>
      <p:sp>
        <p:nvSpPr>
          <p:cNvPr id="50" name="CustomShape 2"/>
          <p:cNvSpPr/>
          <p:nvPr/>
        </p:nvSpPr>
        <p:spPr>
          <a:xfrm>
            <a:off x="1332000" y="2160000"/>
            <a:ext cx="324000" cy="432000"/>
          </a:xfrm>
          <a:prstGeom prst="ellipse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TextShape 3"/>
          <p:cNvSpPr txBox="1"/>
          <p:nvPr/>
        </p:nvSpPr>
        <p:spPr>
          <a:xfrm>
            <a:off x="1185480" y="2821680"/>
            <a:ext cx="686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1985</a:t>
            </a:r>
            <a:endParaRPr/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72000" y="5184000"/>
            <a:ext cx="1872000" cy="193608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288000" y="4536000"/>
            <a:ext cx="1484280" cy="136800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294120" y="3026160"/>
            <a:ext cx="1361880" cy="143784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4"/>
          <a:stretch/>
        </p:blipFill>
        <p:spPr>
          <a:xfrm>
            <a:off x="1998720" y="3456000"/>
            <a:ext cx="1673280" cy="1080000"/>
          </a:xfrm>
          <a:prstGeom prst="rect">
            <a:avLst/>
          </a:prstGeom>
          <a:ln>
            <a:noFill/>
          </a:ln>
        </p:spPr>
      </p:pic>
      <p:sp>
        <p:nvSpPr>
          <p:cNvPr id="56" name="TextShape 4"/>
          <p:cNvSpPr txBox="1"/>
          <p:nvPr/>
        </p:nvSpPr>
        <p:spPr>
          <a:xfrm>
            <a:off x="2088000" y="2592000"/>
            <a:ext cx="12690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2003-2009</a:t>
            </a:r>
            <a:endParaRPr/>
          </a:p>
          <a:p>
            <a:r>
              <a:rPr lang="en-GB">
                <a:latin typeface="Arial"/>
              </a:rPr>
              <a:t>Bsc Indu</a:t>
            </a:r>
            <a:endParaRPr/>
          </a:p>
          <a:p>
            <a:r>
              <a:rPr lang="en-GB">
                <a:latin typeface="Arial"/>
              </a:rPr>
              <a:t>MSc Indu</a:t>
            </a:r>
            <a:endParaRPr/>
          </a:p>
        </p:txBody>
      </p:sp>
      <p:pic>
        <p:nvPicPr>
          <p:cNvPr id="57" name="" descr=""/>
          <p:cNvPicPr/>
          <p:nvPr/>
        </p:nvPicPr>
        <p:blipFill>
          <a:blip r:embed="rId5"/>
          <a:stretch/>
        </p:blipFill>
        <p:spPr>
          <a:xfrm>
            <a:off x="3108960" y="576000"/>
            <a:ext cx="995040" cy="1080000"/>
          </a:xfrm>
          <a:prstGeom prst="rect">
            <a:avLst/>
          </a:prstGeom>
          <a:ln>
            <a:noFill/>
          </a:ln>
        </p:spPr>
      </p:pic>
      <p:sp>
        <p:nvSpPr>
          <p:cNvPr id="58" name="TextShape 5"/>
          <p:cNvSpPr txBox="1"/>
          <p:nvPr/>
        </p:nvSpPr>
        <p:spPr>
          <a:xfrm>
            <a:off x="2469960" y="1440000"/>
            <a:ext cx="293004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2007</a:t>
            </a:r>
            <a:endParaRPr/>
          </a:p>
          <a:p>
            <a:r>
              <a:rPr lang="en-GB">
                <a:latin typeface="Arial"/>
              </a:rPr>
              <a:t>Year abroad</a:t>
            </a:r>
            <a:endParaRPr/>
          </a:p>
          <a:p>
            <a:r>
              <a:rPr lang="en-GB">
                <a:latin typeface="Arial"/>
              </a:rPr>
              <a:t>Supply Chain Management</a:t>
            </a:r>
            <a:endParaRPr/>
          </a:p>
        </p:txBody>
      </p:sp>
      <p:pic>
        <p:nvPicPr>
          <p:cNvPr id="59" name="" descr=""/>
          <p:cNvPicPr/>
          <p:nvPr/>
        </p:nvPicPr>
        <p:blipFill>
          <a:blip r:embed="rId6"/>
          <a:stretch/>
        </p:blipFill>
        <p:spPr>
          <a:xfrm>
            <a:off x="4099320" y="4104000"/>
            <a:ext cx="580680" cy="48528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7"/>
          <a:stretch/>
        </p:blipFill>
        <p:spPr>
          <a:xfrm>
            <a:off x="3526920" y="2504160"/>
            <a:ext cx="1657080" cy="1599840"/>
          </a:xfrm>
          <a:prstGeom prst="rect">
            <a:avLst/>
          </a:prstGeom>
          <a:ln>
            <a:noFill/>
          </a:ln>
        </p:spPr>
      </p:pic>
      <p:sp>
        <p:nvSpPr>
          <p:cNvPr id="61" name="TextShape 6"/>
          <p:cNvSpPr txBox="1"/>
          <p:nvPr/>
        </p:nvSpPr>
        <p:spPr>
          <a:xfrm>
            <a:off x="4073400" y="4581720"/>
            <a:ext cx="750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2009</a:t>
            </a:r>
            <a:endParaRPr/>
          </a:p>
          <a:p>
            <a:r>
              <a:rPr lang="en-GB">
                <a:latin typeface="Arial"/>
              </a:rPr>
              <a:t>Sales</a:t>
            </a:r>
            <a:endParaRPr/>
          </a:p>
        </p:txBody>
      </p:sp>
      <p:pic>
        <p:nvPicPr>
          <p:cNvPr id="62" name="" descr=""/>
          <p:cNvPicPr/>
          <p:nvPr/>
        </p:nvPicPr>
        <p:blipFill>
          <a:blip r:embed="rId8"/>
          <a:stretch/>
        </p:blipFill>
        <p:spPr>
          <a:xfrm>
            <a:off x="5091840" y="513360"/>
            <a:ext cx="1100160" cy="114264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9"/>
          <a:stretch/>
        </p:blipFill>
        <p:spPr>
          <a:xfrm>
            <a:off x="5472000" y="860400"/>
            <a:ext cx="1361880" cy="143784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10"/>
          <a:stretch/>
        </p:blipFill>
        <p:spPr>
          <a:xfrm>
            <a:off x="5661720" y="-72000"/>
            <a:ext cx="1394280" cy="100800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11"/>
          <a:stretch/>
        </p:blipFill>
        <p:spPr>
          <a:xfrm>
            <a:off x="6208560" y="504000"/>
            <a:ext cx="847440" cy="71388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12"/>
          <a:stretch/>
        </p:blipFill>
        <p:spPr>
          <a:xfrm>
            <a:off x="7056000" y="432000"/>
            <a:ext cx="1402200" cy="146088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13"/>
          <a:stretch/>
        </p:blipFill>
        <p:spPr>
          <a:xfrm>
            <a:off x="6120000" y="2549160"/>
            <a:ext cx="3809520" cy="61884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14"/>
          <a:stretch/>
        </p:blipFill>
        <p:spPr>
          <a:xfrm>
            <a:off x="7000920" y="3524760"/>
            <a:ext cx="1495080" cy="137124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15"/>
          <a:stretch/>
        </p:blipFill>
        <p:spPr>
          <a:xfrm>
            <a:off x="7108920" y="5061960"/>
            <a:ext cx="1171080" cy="91404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16"/>
          <a:stretch/>
        </p:blipFill>
        <p:spPr>
          <a:xfrm>
            <a:off x="7416720" y="6120000"/>
            <a:ext cx="647280" cy="52344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17"/>
          <a:stretch/>
        </p:blipFill>
        <p:spPr>
          <a:xfrm>
            <a:off x="6048000" y="6014160"/>
            <a:ext cx="1512000" cy="1329840"/>
          </a:xfrm>
          <a:prstGeom prst="rect">
            <a:avLst/>
          </a:prstGeom>
          <a:ln>
            <a:noFill/>
          </a:ln>
        </p:spPr>
      </p:pic>
      <p:sp>
        <p:nvSpPr>
          <p:cNvPr id="72" name="TextShape 7"/>
          <p:cNvSpPr txBox="1"/>
          <p:nvPr/>
        </p:nvSpPr>
        <p:spPr>
          <a:xfrm>
            <a:off x="5729400" y="2349720"/>
            <a:ext cx="750600" cy="2394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2011</a:t>
            </a:r>
            <a:endParaRPr/>
          </a:p>
          <a:p>
            <a:r>
              <a:rPr lang="en-GB">
                <a:latin typeface="Arial"/>
              </a:rPr>
              <a:t>Logistics intern</a:t>
            </a:r>
            <a:endParaRPr/>
          </a:p>
          <a:p>
            <a:r>
              <a:rPr lang="en-GB">
                <a:latin typeface="Arial"/>
              </a:rPr>
              <a:t>Process engineering</a:t>
            </a:r>
            <a:endParaRPr/>
          </a:p>
        </p:txBody>
      </p:sp>
      <p:pic>
        <p:nvPicPr>
          <p:cNvPr id="73" name="" descr=""/>
          <p:cNvPicPr/>
          <p:nvPr/>
        </p:nvPicPr>
        <p:blipFill>
          <a:blip r:embed="rId18"/>
          <a:stretch/>
        </p:blipFill>
        <p:spPr>
          <a:xfrm>
            <a:off x="8928000" y="3568320"/>
            <a:ext cx="1199880" cy="1399680"/>
          </a:xfrm>
          <a:prstGeom prst="rect">
            <a:avLst/>
          </a:prstGeom>
          <a:ln>
            <a:noFill/>
          </a:ln>
        </p:spPr>
      </p:pic>
      <p:sp>
        <p:nvSpPr>
          <p:cNvPr id="74" name="TextShape 8"/>
          <p:cNvSpPr txBox="1"/>
          <p:nvPr/>
        </p:nvSpPr>
        <p:spPr>
          <a:xfrm>
            <a:off x="7272000" y="1854000"/>
            <a:ext cx="750600" cy="367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2012</a:t>
            </a:r>
            <a:endParaRPr/>
          </a:p>
          <a:p>
            <a:r>
              <a:rPr lang="en-GB">
                <a:latin typeface="Arial"/>
              </a:rPr>
              <a:t>Product engineering</a:t>
            </a:r>
            <a:endParaRPr/>
          </a:p>
          <a:p>
            <a:r>
              <a:rPr lang="en-GB">
                <a:latin typeface="Arial"/>
              </a:rPr>
              <a:t>Kaizen supervisor</a:t>
            </a:r>
            <a:endParaRPr/>
          </a:p>
          <a:p>
            <a:r>
              <a:rPr lang="en-GB">
                <a:latin typeface="Arial"/>
              </a:rPr>
              <a:t>Project manager</a:t>
            </a:r>
            <a:endParaRPr/>
          </a:p>
        </p:txBody>
      </p:sp>
      <p:pic>
        <p:nvPicPr>
          <p:cNvPr id="75" name="" descr=""/>
          <p:cNvPicPr/>
          <p:nvPr/>
        </p:nvPicPr>
        <p:blipFill>
          <a:blip r:embed="rId19"/>
          <a:stretch/>
        </p:blipFill>
        <p:spPr>
          <a:xfrm>
            <a:off x="8928000" y="5112000"/>
            <a:ext cx="1800000" cy="1224000"/>
          </a:xfrm>
          <a:prstGeom prst="rect">
            <a:avLst/>
          </a:prstGeom>
          <a:ln>
            <a:noFill/>
          </a:ln>
        </p:spPr>
      </p:pic>
      <p:sp>
        <p:nvSpPr>
          <p:cNvPr id="76" name="TextShape 9"/>
          <p:cNvSpPr txBox="1"/>
          <p:nvPr/>
        </p:nvSpPr>
        <p:spPr>
          <a:xfrm>
            <a:off x="9144000" y="1512000"/>
            <a:ext cx="750600" cy="904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2015</a:t>
            </a:r>
            <a:endParaRPr/>
          </a:p>
          <a:p>
            <a:r>
              <a:rPr lang="en-GB">
                <a:latin typeface="Arial"/>
              </a:rPr>
              <a:t>Series Planning Engineer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Process improvement</a:t>
            </a:r>
            <a:endParaRPr/>
          </a:p>
          <a:p>
            <a:r>
              <a:rPr lang="en-GB">
                <a:latin typeface="Arial"/>
              </a:rPr>
              <a:t>Quality concerns</a:t>
            </a:r>
            <a:endParaRPr/>
          </a:p>
          <a:p>
            <a:r>
              <a:rPr lang="en-GB">
                <a:latin typeface="Arial"/>
              </a:rPr>
              <a:t>Process documentation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Mulsanne F1</a:t>
            </a:r>
            <a:endParaRPr/>
          </a:p>
          <a:p>
            <a:r>
              <a:rPr lang="en-GB">
                <a:latin typeface="Arial"/>
              </a:rPr>
              <a:t>Bentayga Consoles, Unit Dash Trim and build</a:t>
            </a:r>
            <a:endParaRPr/>
          </a:p>
        </p:txBody>
      </p:sp>
      <p:pic>
        <p:nvPicPr>
          <p:cNvPr id="77" name="" descr=""/>
          <p:cNvPicPr/>
          <p:nvPr/>
        </p:nvPicPr>
        <p:blipFill>
          <a:blip r:embed="rId20"/>
          <a:stretch/>
        </p:blipFill>
        <p:spPr>
          <a:xfrm>
            <a:off x="1728000" y="3566160"/>
            <a:ext cx="5981400" cy="420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288000" y="214560"/>
            <a:ext cx="1037880" cy="1009440"/>
          </a:xfrm>
          <a:prstGeom prst="rect">
            <a:avLst/>
          </a:prstGeom>
          <a:ln>
            <a:noFill/>
          </a:ln>
        </p:spPr>
      </p:pic>
      <p:sp>
        <p:nvSpPr>
          <p:cNvPr id="79" name="TextShape 1"/>
          <p:cNvSpPr txBox="1"/>
          <p:nvPr/>
        </p:nvSpPr>
        <p:spPr>
          <a:xfrm>
            <a:off x="1872000" y="504000"/>
            <a:ext cx="26359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Why I'm here at Honda?</a:t>
            </a:r>
            <a:endParaRPr/>
          </a:p>
        </p:txBody>
      </p:sp>
      <p:sp>
        <p:nvSpPr>
          <p:cNvPr id="80" name="TextShape 2"/>
          <p:cNvSpPr txBox="1"/>
          <p:nvPr/>
        </p:nvSpPr>
        <p:spPr>
          <a:xfrm>
            <a:off x="2520000" y="2160000"/>
            <a:ext cx="25383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Automotive/Technology</a:t>
            </a:r>
            <a:endParaRPr/>
          </a:p>
          <a:p>
            <a:endParaRPr/>
          </a:p>
          <a:p>
            <a:r>
              <a:rPr b="1" lang="en-GB">
                <a:latin typeface="Arial"/>
              </a:rPr>
              <a:t>Data</a:t>
            </a:r>
            <a:endParaRPr/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857520" y="1760760"/>
            <a:ext cx="1590480" cy="104724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1224000" y="3528000"/>
            <a:ext cx="847440" cy="104724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4"/>
          <a:stretch/>
        </p:blipFill>
        <p:spPr>
          <a:xfrm>
            <a:off x="5825520" y="1755360"/>
            <a:ext cx="942480" cy="98064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5"/>
          <a:stretch/>
        </p:blipFill>
        <p:spPr>
          <a:xfrm>
            <a:off x="3888000" y="3251160"/>
            <a:ext cx="3219120" cy="258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255680" y="531720"/>
            <a:ext cx="6952320" cy="350028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648000" y="4536000"/>
            <a:ext cx="10079640" cy="80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86120" y="214560"/>
            <a:ext cx="1037880" cy="1009440"/>
          </a:xfrm>
          <a:prstGeom prst="rect">
            <a:avLst/>
          </a:prstGeom>
          <a:ln>
            <a:noFill/>
          </a:ln>
        </p:spPr>
      </p:pic>
      <p:sp>
        <p:nvSpPr>
          <p:cNvPr id="88" name="TextShape 1"/>
          <p:cNvSpPr txBox="1"/>
          <p:nvPr/>
        </p:nvSpPr>
        <p:spPr>
          <a:xfrm>
            <a:off x="1800000" y="1584000"/>
            <a:ext cx="21193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26 November 2018</a:t>
            </a:r>
            <a:endParaRPr/>
          </a:p>
          <a:p>
            <a:endParaRPr/>
          </a:p>
          <a:p>
            <a:endParaRPr/>
          </a:p>
        </p:txBody>
      </p:sp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648000" y="1317960"/>
            <a:ext cx="1199880" cy="91404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711360" y="2442240"/>
            <a:ext cx="1304640" cy="914040"/>
          </a:xfrm>
          <a:prstGeom prst="rect">
            <a:avLst/>
          </a:prstGeom>
          <a:ln>
            <a:noFill/>
          </a:ln>
        </p:spPr>
      </p:pic>
      <p:sp>
        <p:nvSpPr>
          <p:cNvPr id="91" name="TextShape 2"/>
          <p:cNvSpPr txBox="1"/>
          <p:nvPr/>
        </p:nvSpPr>
        <p:spPr>
          <a:xfrm>
            <a:off x="2016000" y="2304000"/>
            <a:ext cx="20325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Plastic Operations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92" name="TextShape 3"/>
          <p:cNvSpPr txBox="1"/>
          <p:nvPr/>
        </p:nvSpPr>
        <p:spPr>
          <a:xfrm>
            <a:off x="2356200" y="3600000"/>
            <a:ext cx="3403800" cy="2196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 sz="1000">
                <a:latin typeface="Arial"/>
              </a:rPr>
              <a:t>Shadowing…</a:t>
            </a:r>
            <a:endParaRPr/>
          </a:p>
          <a:p>
            <a:r>
              <a:rPr lang="en-GB" sz="1000">
                <a:latin typeface="Arial"/>
              </a:rPr>
              <a:t>Learning Hub</a:t>
            </a:r>
            <a:endParaRPr/>
          </a:p>
          <a:p>
            <a:r>
              <a:rPr lang="en-GB" sz="1000">
                <a:latin typeface="Arial"/>
              </a:rPr>
              <a:t>Updating/locking gentanis</a:t>
            </a:r>
            <a:endParaRPr/>
          </a:p>
          <a:p>
            <a:r>
              <a:rPr lang="en-GB" sz="1000">
                <a:latin typeface="Arial"/>
              </a:rPr>
              <a:t>Supporting Taro 2VM</a:t>
            </a:r>
            <a:endParaRPr/>
          </a:p>
          <a:p>
            <a:r>
              <a:rPr lang="en-GB" sz="1000">
                <a:latin typeface="Arial"/>
              </a:rPr>
              <a:t>Supporting Core meeting/ML reviews</a:t>
            </a:r>
            <a:endParaRPr/>
          </a:p>
          <a:p>
            <a:r>
              <a:rPr lang="en-GB" sz="1000">
                <a:latin typeface="Arial"/>
              </a:rPr>
              <a:t>Neil's job? How to phrase it? Impact of Xrate?</a:t>
            </a:r>
            <a:endParaRPr/>
          </a:p>
        </p:txBody>
      </p:sp>
      <p:pic>
        <p:nvPicPr>
          <p:cNvPr id="93" name="" descr=""/>
          <p:cNvPicPr/>
          <p:nvPr/>
        </p:nvPicPr>
        <p:blipFill>
          <a:blip r:embed="rId4"/>
          <a:stretch/>
        </p:blipFill>
        <p:spPr>
          <a:xfrm>
            <a:off x="864000" y="3650400"/>
            <a:ext cx="914040" cy="88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720000" y="718200"/>
            <a:ext cx="7827120" cy="1114200"/>
          </a:xfrm>
          <a:prstGeom prst="rect">
            <a:avLst/>
          </a:prstGeom>
          <a:blipFill>
            <a:blip r:embed="rId1"/>
            <a:tile/>
          </a:blipFill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4. Honda initial impressions</a:t>
            </a:r>
            <a:endParaRPr/>
          </a:p>
          <a:p>
            <a:r>
              <a:rPr lang="en-GB">
                <a:latin typeface="Arial"/>
              </a:rPr>
              <a:t>	</a:t>
            </a:r>
            <a:r>
              <a:rPr lang="en-GB">
                <a:latin typeface="Arial"/>
              </a:rPr>
              <a:t>+Honda</a:t>
            </a:r>
            <a:endParaRPr/>
          </a:p>
          <a:p>
            <a:r>
              <a:rPr lang="en-GB">
                <a:latin typeface="Arial"/>
              </a:rPr>
              <a:t>	</a:t>
            </a:r>
            <a:r>
              <a:rPr lang="en-GB">
                <a:latin typeface="Arial"/>
              </a:rPr>
              <a:t>-Honda/chances of improvement/what could have been done differently</a:t>
            </a:r>
            <a:endParaRPr/>
          </a:p>
          <a:p>
            <a:endParaRPr/>
          </a:p>
        </p:txBody>
      </p:sp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7056000" y="1906560"/>
            <a:ext cx="942480" cy="68544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785520" y="1857960"/>
            <a:ext cx="942480" cy="590040"/>
          </a:xfrm>
          <a:prstGeom prst="rect">
            <a:avLst/>
          </a:prstGeom>
          <a:ln>
            <a:noFill/>
          </a:ln>
        </p:spPr>
      </p:pic>
      <p:sp>
        <p:nvSpPr>
          <p:cNvPr id="97" name="TextShape 2"/>
          <p:cNvSpPr txBox="1"/>
          <p:nvPr/>
        </p:nvSpPr>
        <p:spPr>
          <a:xfrm>
            <a:off x="885960" y="3096000"/>
            <a:ext cx="4298040" cy="2160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HR</a:t>
            </a:r>
            <a:endParaRPr/>
          </a:p>
          <a:p>
            <a:r>
              <a:rPr lang="en-GB">
                <a:latin typeface="Arial"/>
              </a:rPr>
              <a:t>Learning Hub (specially to a starter)</a:t>
            </a:r>
            <a:endParaRPr/>
          </a:p>
          <a:p>
            <a:r>
              <a:rPr lang="en-GB">
                <a:latin typeface="Arial"/>
              </a:rPr>
              <a:t>Booklet Caroline Roberts</a:t>
            </a:r>
            <a:endParaRPr/>
          </a:p>
          <a:p>
            <a:r>
              <a:rPr lang="en-GB">
                <a:latin typeface="Arial"/>
              </a:rPr>
              <a:t>Acronyms list from Donna</a:t>
            </a:r>
            <a:endParaRPr/>
          </a:p>
        </p:txBody>
      </p:sp>
      <p:sp>
        <p:nvSpPr>
          <p:cNvPr id="98" name="TextShape 3"/>
          <p:cNvSpPr txBox="1"/>
          <p:nvPr/>
        </p:nvSpPr>
        <p:spPr>
          <a:xfrm>
            <a:off x="5688000" y="3357720"/>
            <a:ext cx="138297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Not a best time for starting… just before X-mas, James (manager was in Japan.. Then on holidays…)</a:t>
            </a:r>
            <a:endParaRPr/>
          </a:p>
          <a:p>
            <a:r>
              <a:rPr lang="en-GB">
                <a:latin typeface="Arial"/>
              </a:rPr>
              <a:t>What about a more formal 1 month schedule… to avoid situations like what/who should I do today… just spend a full day with a person.</a:t>
            </a:r>
            <a:endParaRPr/>
          </a:p>
        </p:txBody>
      </p:sp>
      <p:sp>
        <p:nvSpPr>
          <p:cNvPr id="99" name="TextShape 4"/>
          <p:cNvSpPr txBox="1"/>
          <p:nvPr/>
        </p:nvSpPr>
        <p:spPr>
          <a:xfrm>
            <a:off x="661680" y="5229720"/>
            <a:ext cx="140263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Flexi-time could be .. More flexible.. Instead of daily .. Could be monthly/yearly because work is never balanced/even -&gt; save on overtime</a:t>
            </a:r>
            <a:endParaRPr/>
          </a:p>
          <a:p>
            <a:r>
              <a:rPr lang="en-GB">
                <a:latin typeface="Arial"/>
              </a:rPr>
              <a:t>No brews @ desk?... For example engineering next doors they have…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792000" y="720000"/>
            <a:ext cx="809280" cy="847440"/>
          </a:xfrm>
          <a:prstGeom prst="rect">
            <a:avLst/>
          </a:prstGeom>
          <a:ln>
            <a:noFill/>
          </a:ln>
        </p:spPr>
      </p:pic>
      <p:sp>
        <p:nvSpPr>
          <p:cNvPr id="101" name="TextShape 1"/>
          <p:cNvSpPr txBox="1"/>
          <p:nvPr/>
        </p:nvSpPr>
        <p:spPr>
          <a:xfrm>
            <a:off x="2088000" y="2520000"/>
            <a:ext cx="542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True/False</a:t>
            </a:r>
            <a:endParaRPr/>
          </a:p>
          <a:p>
            <a:r>
              <a:rPr lang="en-GB">
                <a:latin typeface="Arial"/>
              </a:rPr>
              <a:t>Maybe some of them are all True.. maybe all false...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792000" y="720000"/>
            <a:ext cx="809280" cy="847440"/>
          </a:xfrm>
          <a:prstGeom prst="rect">
            <a:avLst/>
          </a:prstGeom>
          <a:ln>
            <a:noFill/>
          </a:ln>
        </p:spPr>
      </p:pic>
      <p:sp>
        <p:nvSpPr>
          <p:cNvPr id="103" name="TextShape 1"/>
          <p:cNvSpPr txBox="1"/>
          <p:nvPr/>
        </p:nvSpPr>
        <p:spPr>
          <a:xfrm>
            <a:off x="2016000" y="2592000"/>
            <a:ext cx="4821480" cy="213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GB">
                <a:latin typeface="Arial"/>
              </a:rPr>
              <a:t>a) Played basketball against Grammy winners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b) Leitão means piglet in Portuguese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c) I only had 1 piece of bacon in my life</a:t>
            </a:r>
            <a:endParaRPr/>
          </a:p>
          <a:p>
            <a:endParaRPr/>
          </a:p>
          <a:p>
            <a:r>
              <a:rPr lang="en-GB">
                <a:latin typeface="Arial"/>
              </a:rPr>
              <a:t>d) I was an extra in a Bollywood Movie</a:t>
            </a:r>
            <a:endParaRPr/>
          </a:p>
          <a:p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